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60" r:id="rId2"/>
    <p:sldId id="259" r:id="rId3"/>
    <p:sldId id="289" r:id="rId4"/>
    <p:sldId id="286" r:id="rId5"/>
    <p:sldId id="287" r:id="rId6"/>
    <p:sldId id="288" r:id="rId7"/>
  </p:sldIdLst>
  <p:sldSz cx="12192000" cy="6858000"/>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1" d="100"/>
          <a:sy n="81" d="100"/>
        </p:scale>
        <p:origin x="41"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534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8971" y="0"/>
            <a:ext cx="2921582" cy="495348"/>
          </a:xfrm>
          <a:prstGeom prst="rect">
            <a:avLst/>
          </a:prstGeom>
        </p:spPr>
        <p:txBody>
          <a:bodyPr vert="horz" lIns="91440" tIns="45720" rIns="91440" bIns="45720" rtlCol="0"/>
          <a:lstStyle>
            <a:lvl1pPr algn="r">
              <a:defRPr sz="1200"/>
            </a:lvl1pPr>
          </a:lstStyle>
          <a:p>
            <a:fld id="{A59A66C6-63D5-457E-B618-A98D81A73761}" type="datetimeFigureOut">
              <a:rPr lang="en-GB" smtClean="0"/>
              <a:t>16/12/21</a:t>
            </a:fld>
            <a:endParaRPr lang="en-GB"/>
          </a:p>
        </p:txBody>
      </p:sp>
      <p:sp>
        <p:nvSpPr>
          <p:cNvPr id="4" name="Slide Image Placeholder 3"/>
          <p:cNvSpPr>
            <a:spLocks noGrp="1" noRot="1" noChangeAspect="1"/>
          </p:cNvSpPr>
          <p:nvPr>
            <p:ph type="sldImg" idx="2"/>
          </p:nvPr>
        </p:nvSpPr>
        <p:spPr>
          <a:xfrm>
            <a:off x="409575" y="1233488"/>
            <a:ext cx="5922963" cy="33321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4212" y="4751219"/>
            <a:ext cx="5393690" cy="3887361"/>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17"/>
            <a:ext cx="2921582" cy="49534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8971" y="9377317"/>
            <a:ext cx="2921582" cy="495347"/>
          </a:xfrm>
          <a:prstGeom prst="rect">
            <a:avLst/>
          </a:prstGeom>
        </p:spPr>
        <p:txBody>
          <a:bodyPr vert="horz" lIns="91440" tIns="45720" rIns="91440" bIns="45720" rtlCol="0" anchor="b"/>
          <a:lstStyle>
            <a:lvl1pPr algn="r">
              <a:defRPr sz="1200"/>
            </a:lvl1pPr>
          </a:lstStyle>
          <a:p>
            <a:fld id="{059187ED-2E39-430F-971D-ED46D5EC3AAA}" type="slidenum">
              <a:rPr lang="en-GB" smtClean="0"/>
              <a:t>‹#›</a:t>
            </a:fld>
            <a:endParaRPr lang="en-GB"/>
          </a:p>
        </p:txBody>
      </p:sp>
    </p:spTree>
    <p:extLst>
      <p:ext uri="{BB962C8B-B14F-4D97-AF65-F5344CB8AC3E}">
        <p14:creationId xmlns:p14="http://schemas.microsoft.com/office/powerpoint/2010/main" val="672088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ea typeface="MS PGothic" panose="020B0600070205080204" pitchFamily="34" charset="-128"/>
              </a:defRPr>
            </a:lvl1pPr>
            <a:lvl2pPr marL="742950" indent="-285750">
              <a:defRPr sz="2000">
                <a:solidFill>
                  <a:schemeClr val="tx1"/>
                </a:solidFill>
                <a:latin typeface="Arial" panose="020B0604020202020204" pitchFamily="34" charset="0"/>
                <a:ea typeface="MS PGothic" panose="020B0600070205080204" pitchFamily="34" charset="-128"/>
              </a:defRPr>
            </a:lvl2pPr>
            <a:lvl3pPr marL="1143000" indent="-228600">
              <a:defRPr sz="2000">
                <a:solidFill>
                  <a:schemeClr val="tx1"/>
                </a:solidFill>
                <a:latin typeface="Arial" panose="020B0604020202020204" pitchFamily="34" charset="0"/>
                <a:ea typeface="MS PGothic" panose="020B0600070205080204" pitchFamily="34" charset="-128"/>
              </a:defRPr>
            </a:lvl3pPr>
            <a:lvl4pPr marL="1600200" indent="-228600">
              <a:defRPr sz="2000">
                <a:solidFill>
                  <a:schemeClr val="tx1"/>
                </a:solidFill>
                <a:latin typeface="Arial" panose="020B0604020202020204" pitchFamily="34" charset="0"/>
                <a:ea typeface="MS PGothic" panose="020B0600070205080204" pitchFamily="34" charset="-128"/>
              </a:defRPr>
            </a:lvl4pPr>
            <a:lvl5pPr marL="2057400" indent="-228600">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95C5033-CE7B-4283-A803-C5B4C87061EC}" type="slidenum">
              <a:rPr kumimoji="0" lang="en-US" altLang="en-US" sz="1200" b="0" i="0" u="none" strike="noStrike" kern="1200" cap="none" spc="0" normalizeH="0" baseline="0" noProof="0" smtClean="0">
                <a:ln>
                  <a:noFill/>
                </a:ln>
                <a:solidFill>
                  <a:srgbClr val="000000"/>
                </a:solidFill>
                <a:effectLst/>
                <a:uLnTx/>
                <a:uFillTx/>
                <a:latin typeface="Times" panose="02020603050405020304" pitchFamily="18" charset="0"/>
                <a:ea typeface="MS PGothic" panose="020B0600070205080204"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Times"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3971610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Met SV Strategy</a:t>
            </a:r>
          </a:p>
        </p:txBody>
      </p:sp>
      <p:sp>
        <p:nvSpPr>
          <p:cNvPr id="6" name="Rectangle 6"/>
          <p:cNvSpPr>
            <a:spLocks noGrp="1" noChangeArrowheads="1"/>
          </p:cNvSpPr>
          <p:nvPr>
            <p:ph type="sldNum" sz="quarter" idx="12"/>
          </p:nvPr>
        </p:nvSpPr>
        <p:spPr>
          <a:ln/>
        </p:spPr>
        <p:txBody>
          <a:bodyPr/>
          <a:lstStyle>
            <a:lvl1pPr>
              <a:defRPr/>
            </a:lvl1pPr>
          </a:lstStyle>
          <a:p>
            <a:pPr>
              <a:defRPr/>
            </a:pPr>
            <a:fld id="{14DC9FC7-FA4A-4AB2-B927-1F117186B5CE}" type="slidenum">
              <a:rPr lang="en-US" altLang="en-US"/>
              <a:pPr>
                <a:defRPr/>
              </a:pPr>
              <a:t>‹#›</a:t>
            </a:fld>
            <a:endParaRPr lang="en-US" altLang="en-US"/>
          </a:p>
        </p:txBody>
      </p:sp>
    </p:spTree>
    <p:extLst>
      <p:ext uri="{BB962C8B-B14F-4D97-AF65-F5344CB8AC3E}">
        <p14:creationId xmlns:p14="http://schemas.microsoft.com/office/powerpoint/2010/main" val="953945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Met SV Strategy</a:t>
            </a:r>
          </a:p>
        </p:txBody>
      </p:sp>
      <p:sp>
        <p:nvSpPr>
          <p:cNvPr id="6" name="Rectangle 6"/>
          <p:cNvSpPr>
            <a:spLocks noGrp="1" noChangeArrowheads="1"/>
          </p:cNvSpPr>
          <p:nvPr>
            <p:ph type="sldNum" sz="quarter" idx="12"/>
          </p:nvPr>
        </p:nvSpPr>
        <p:spPr>
          <a:ln/>
        </p:spPr>
        <p:txBody>
          <a:bodyPr/>
          <a:lstStyle>
            <a:lvl1pPr>
              <a:defRPr/>
            </a:lvl1pPr>
          </a:lstStyle>
          <a:p>
            <a:pPr>
              <a:defRPr/>
            </a:pPr>
            <a:fld id="{9A2DB1C2-1C24-4B72-B5B0-084877143AD8}" type="slidenum">
              <a:rPr lang="en-US" altLang="en-US"/>
              <a:pPr>
                <a:defRPr/>
              </a:pPr>
              <a:t>‹#›</a:t>
            </a:fld>
            <a:endParaRPr lang="en-US" altLang="en-US"/>
          </a:p>
        </p:txBody>
      </p:sp>
    </p:spTree>
    <p:extLst>
      <p:ext uri="{BB962C8B-B14F-4D97-AF65-F5344CB8AC3E}">
        <p14:creationId xmlns:p14="http://schemas.microsoft.com/office/powerpoint/2010/main" val="1802989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Met SV Strategy</a:t>
            </a:r>
          </a:p>
        </p:txBody>
      </p:sp>
      <p:sp>
        <p:nvSpPr>
          <p:cNvPr id="6" name="Rectangle 6"/>
          <p:cNvSpPr>
            <a:spLocks noGrp="1" noChangeArrowheads="1"/>
          </p:cNvSpPr>
          <p:nvPr>
            <p:ph type="sldNum" sz="quarter" idx="12"/>
          </p:nvPr>
        </p:nvSpPr>
        <p:spPr>
          <a:ln/>
        </p:spPr>
        <p:txBody>
          <a:bodyPr/>
          <a:lstStyle>
            <a:lvl1pPr>
              <a:defRPr/>
            </a:lvl1pPr>
          </a:lstStyle>
          <a:p>
            <a:pPr>
              <a:defRPr/>
            </a:pPr>
            <a:fld id="{F9EB4C1A-3B1E-4BBF-90D1-53EE6E93C3BA}" type="slidenum">
              <a:rPr lang="en-US" altLang="en-US"/>
              <a:pPr>
                <a:defRPr/>
              </a:pPr>
              <a:t>‹#›</a:t>
            </a:fld>
            <a:endParaRPr lang="en-US" altLang="en-US"/>
          </a:p>
        </p:txBody>
      </p:sp>
    </p:spTree>
    <p:extLst>
      <p:ext uri="{BB962C8B-B14F-4D97-AF65-F5344CB8AC3E}">
        <p14:creationId xmlns:p14="http://schemas.microsoft.com/office/powerpoint/2010/main" val="4291271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Met SV Strategy</a:t>
            </a:r>
          </a:p>
        </p:txBody>
      </p:sp>
      <p:sp>
        <p:nvSpPr>
          <p:cNvPr id="6" name="Rectangle 6"/>
          <p:cNvSpPr>
            <a:spLocks noGrp="1" noChangeArrowheads="1"/>
          </p:cNvSpPr>
          <p:nvPr>
            <p:ph type="sldNum" sz="quarter" idx="12"/>
          </p:nvPr>
        </p:nvSpPr>
        <p:spPr>
          <a:ln/>
        </p:spPr>
        <p:txBody>
          <a:bodyPr/>
          <a:lstStyle>
            <a:lvl1pPr>
              <a:defRPr/>
            </a:lvl1pPr>
          </a:lstStyle>
          <a:p>
            <a:pPr>
              <a:defRPr/>
            </a:pPr>
            <a:fld id="{5B5E6F0A-B8CD-4BBA-8A3B-E8C604B85D48}" type="slidenum">
              <a:rPr lang="en-US" altLang="en-US"/>
              <a:pPr>
                <a:defRPr/>
              </a:pPr>
              <a:t>‹#›</a:t>
            </a:fld>
            <a:endParaRPr lang="en-US" altLang="en-US"/>
          </a:p>
        </p:txBody>
      </p:sp>
    </p:spTree>
    <p:extLst>
      <p:ext uri="{BB962C8B-B14F-4D97-AF65-F5344CB8AC3E}">
        <p14:creationId xmlns:p14="http://schemas.microsoft.com/office/powerpoint/2010/main" val="1442004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Met SV Strategy</a:t>
            </a:r>
          </a:p>
        </p:txBody>
      </p:sp>
      <p:sp>
        <p:nvSpPr>
          <p:cNvPr id="6" name="Rectangle 6"/>
          <p:cNvSpPr>
            <a:spLocks noGrp="1" noChangeArrowheads="1"/>
          </p:cNvSpPr>
          <p:nvPr>
            <p:ph type="sldNum" sz="quarter" idx="12"/>
          </p:nvPr>
        </p:nvSpPr>
        <p:spPr>
          <a:ln/>
        </p:spPr>
        <p:txBody>
          <a:bodyPr/>
          <a:lstStyle>
            <a:lvl1pPr>
              <a:defRPr/>
            </a:lvl1pPr>
          </a:lstStyle>
          <a:p>
            <a:pPr>
              <a:defRPr/>
            </a:pPr>
            <a:fld id="{C2A3F9E7-0C87-419C-AD4E-A8AD31F1FFD3}" type="slidenum">
              <a:rPr lang="en-US" altLang="en-US"/>
              <a:pPr>
                <a:defRPr/>
              </a:pPr>
              <a:t>‹#›</a:t>
            </a:fld>
            <a:endParaRPr lang="en-US" altLang="en-US"/>
          </a:p>
        </p:txBody>
      </p:sp>
    </p:spTree>
    <p:extLst>
      <p:ext uri="{BB962C8B-B14F-4D97-AF65-F5344CB8AC3E}">
        <p14:creationId xmlns:p14="http://schemas.microsoft.com/office/powerpoint/2010/main" val="3013125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Met SV Strategy</a:t>
            </a:r>
          </a:p>
        </p:txBody>
      </p:sp>
      <p:sp>
        <p:nvSpPr>
          <p:cNvPr id="7" name="Rectangle 6"/>
          <p:cNvSpPr>
            <a:spLocks noGrp="1" noChangeArrowheads="1"/>
          </p:cNvSpPr>
          <p:nvPr>
            <p:ph type="sldNum" sz="quarter" idx="12"/>
          </p:nvPr>
        </p:nvSpPr>
        <p:spPr>
          <a:ln/>
        </p:spPr>
        <p:txBody>
          <a:bodyPr/>
          <a:lstStyle>
            <a:lvl1pPr>
              <a:defRPr/>
            </a:lvl1pPr>
          </a:lstStyle>
          <a:p>
            <a:pPr>
              <a:defRPr/>
            </a:pPr>
            <a:fld id="{8085667D-40D7-4D4A-B99D-E99C8626DB3D}" type="slidenum">
              <a:rPr lang="en-US" altLang="en-US"/>
              <a:pPr>
                <a:defRPr/>
              </a:pPr>
              <a:t>‹#›</a:t>
            </a:fld>
            <a:endParaRPr lang="en-US" altLang="en-US"/>
          </a:p>
        </p:txBody>
      </p:sp>
    </p:spTree>
    <p:extLst>
      <p:ext uri="{BB962C8B-B14F-4D97-AF65-F5344CB8AC3E}">
        <p14:creationId xmlns:p14="http://schemas.microsoft.com/office/powerpoint/2010/main" val="942268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Met SV Strategy</a:t>
            </a:r>
          </a:p>
        </p:txBody>
      </p:sp>
      <p:sp>
        <p:nvSpPr>
          <p:cNvPr id="9" name="Rectangle 6"/>
          <p:cNvSpPr>
            <a:spLocks noGrp="1" noChangeArrowheads="1"/>
          </p:cNvSpPr>
          <p:nvPr>
            <p:ph type="sldNum" sz="quarter" idx="12"/>
          </p:nvPr>
        </p:nvSpPr>
        <p:spPr>
          <a:ln/>
        </p:spPr>
        <p:txBody>
          <a:bodyPr/>
          <a:lstStyle>
            <a:lvl1pPr>
              <a:defRPr/>
            </a:lvl1pPr>
          </a:lstStyle>
          <a:p>
            <a:pPr>
              <a:defRPr/>
            </a:pPr>
            <a:fld id="{189C424F-F424-4236-B929-B2D31376785A}" type="slidenum">
              <a:rPr lang="en-US" altLang="en-US"/>
              <a:pPr>
                <a:defRPr/>
              </a:pPr>
              <a:t>‹#›</a:t>
            </a:fld>
            <a:endParaRPr lang="en-US" altLang="en-US"/>
          </a:p>
        </p:txBody>
      </p:sp>
    </p:spTree>
    <p:extLst>
      <p:ext uri="{BB962C8B-B14F-4D97-AF65-F5344CB8AC3E}">
        <p14:creationId xmlns:p14="http://schemas.microsoft.com/office/powerpoint/2010/main" val="1289670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Met SV Strategy</a:t>
            </a:r>
          </a:p>
        </p:txBody>
      </p:sp>
      <p:sp>
        <p:nvSpPr>
          <p:cNvPr id="5" name="Rectangle 6"/>
          <p:cNvSpPr>
            <a:spLocks noGrp="1" noChangeArrowheads="1"/>
          </p:cNvSpPr>
          <p:nvPr>
            <p:ph type="sldNum" sz="quarter" idx="12"/>
          </p:nvPr>
        </p:nvSpPr>
        <p:spPr>
          <a:ln/>
        </p:spPr>
        <p:txBody>
          <a:bodyPr/>
          <a:lstStyle>
            <a:lvl1pPr>
              <a:defRPr/>
            </a:lvl1pPr>
          </a:lstStyle>
          <a:p>
            <a:pPr>
              <a:defRPr/>
            </a:pPr>
            <a:fld id="{24B03607-FBF0-4F7C-8D11-ECBDD888535A}" type="slidenum">
              <a:rPr lang="en-US" altLang="en-US"/>
              <a:pPr>
                <a:defRPr/>
              </a:pPr>
              <a:t>‹#›</a:t>
            </a:fld>
            <a:endParaRPr lang="en-US" altLang="en-US"/>
          </a:p>
        </p:txBody>
      </p:sp>
    </p:spTree>
    <p:extLst>
      <p:ext uri="{BB962C8B-B14F-4D97-AF65-F5344CB8AC3E}">
        <p14:creationId xmlns:p14="http://schemas.microsoft.com/office/powerpoint/2010/main" val="801394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Met SV Strategy</a:t>
            </a:r>
          </a:p>
        </p:txBody>
      </p:sp>
      <p:sp>
        <p:nvSpPr>
          <p:cNvPr id="4" name="Rectangle 6"/>
          <p:cNvSpPr>
            <a:spLocks noGrp="1" noChangeArrowheads="1"/>
          </p:cNvSpPr>
          <p:nvPr>
            <p:ph type="sldNum" sz="quarter" idx="12"/>
          </p:nvPr>
        </p:nvSpPr>
        <p:spPr>
          <a:ln/>
        </p:spPr>
        <p:txBody>
          <a:bodyPr/>
          <a:lstStyle>
            <a:lvl1pPr>
              <a:defRPr/>
            </a:lvl1pPr>
          </a:lstStyle>
          <a:p>
            <a:pPr>
              <a:defRPr/>
            </a:pPr>
            <a:fld id="{7BBF9B06-FE90-4E05-B82F-2B935CCCE5C3}" type="slidenum">
              <a:rPr lang="en-US" altLang="en-US"/>
              <a:pPr>
                <a:defRPr/>
              </a:pPr>
              <a:t>‹#›</a:t>
            </a:fld>
            <a:endParaRPr lang="en-US" altLang="en-US"/>
          </a:p>
        </p:txBody>
      </p:sp>
    </p:spTree>
    <p:extLst>
      <p:ext uri="{BB962C8B-B14F-4D97-AF65-F5344CB8AC3E}">
        <p14:creationId xmlns:p14="http://schemas.microsoft.com/office/powerpoint/2010/main" val="3373265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Met SV Strategy</a:t>
            </a:r>
          </a:p>
        </p:txBody>
      </p:sp>
      <p:sp>
        <p:nvSpPr>
          <p:cNvPr id="7" name="Rectangle 6"/>
          <p:cNvSpPr>
            <a:spLocks noGrp="1" noChangeArrowheads="1"/>
          </p:cNvSpPr>
          <p:nvPr>
            <p:ph type="sldNum" sz="quarter" idx="12"/>
          </p:nvPr>
        </p:nvSpPr>
        <p:spPr>
          <a:ln/>
        </p:spPr>
        <p:txBody>
          <a:bodyPr/>
          <a:lstStyle>
            <a:lvl1pPr>
              <a:defRPr/>
            </a:lvl1pPr>
          </a:lstStyle>
          <a:p>
            <a:pPr>
              <a:defRPr/>
            </a:pPr>
            <a:fld id="{2708BBE6-5903-4268-BC3F-2DCCB758D459}" type="slidenum">
              <a:rPr lang="en-US" altLang="en-US"/>
              <a:pPr>
                <a:defRPr/>
              </a:pPr>
              <a:t>‹#›</a:t>
            </a:fld>
            <a:endParaRPr lang="en-US" altLang="en-US"/>
          </a:p>
        </p:txBody>
      </p:sp>
    </p:spTree>
    <p:extLst>
      <p:ext uri="{BB962C8B-B14F-4D97-AF65-F5344CB8AC3E}">
        <p14:creationId xmlns:p14="http://schemas.microsoft.com/office/powerpoint/2010/main" val="1222009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Met SV Strategy</a:t>
            </a:r>
          </a:p>
        </p:txBody>
      </p:sp>
      <p:sp>
        <p:nvSpPr>
          <p:cNvPr id="7" name="Rectangle 6"/>
          <p:cNvSpPr>
            <a:spLocks noGrp="1" noChangeArrowheads="1"/>
          </p:cNvSpPr>
          <p:nvPr>
            <p:ph type="sldNum" sz="quarter" idx="12"/>
          </p:nvPr>
        </p:nvSpPr>
        <p:spPr>
          <a:ln/>
        </p:spPr>
        <p:txBody>
          <a:bodyPr/>
          <a:lstStyle>
            <a:lvl1pPr>
              <a:defRPr/>
            </a:lvl1pPr>
          </a:lstStyle>
          <a:p>
            <a:pPr>
              <a:defRPr/>
            </a:pPr>
            <a:fld id="{6246D458-C24B-4F47-84BF-F120B97C5963}" type="slidenum">
              <a:rPr lang="en-US" altLang="en-US"/>
              <a:pPr>
                <a:defRPr/>
              </a:pPr>
              <a:t>‹#›</a:t>
            </a:fld>
            <a:endParaRPr lang="en-US" altLang="en-US"/>
          </a:p>
        </p:txBody>
      </p:sp>
    </p:spTree>
    <p:extLst>
      <p:ext uri="{BB962C8B-B14F-4D97-AF65-F5344CB8AC3E}">
        <p14:creationId xmlns:p14="http://schemas.microsoft.com/office/powerpoint/2010/main" val="371370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340"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panose="02020603050405020304" pitchFamily="18" charset="0"/>
                <a:ea typeface="+mn-ea"/>
                <a:cs typeface="+mn-cs"/>
              </a:defRPr>
            </a:lvl1pPr>
          </a:lstStyle>
          <a:p>
            <a:pPr>
              <a:defRPr/>
            </a:pPr>
            <a:endParaRPr lang="en-US" altLang="en-US"/>
          </a:p>
        </p:txBody>
      </p:sp>
      <p:sp>
        <p:nvSpPr>
          <p:cNvPr id="14341"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panose="02020603050405020304" pitchFamily="18" charset="0"/>
                <a:ea typeface="+mn-ea"/>
                <a:cs typeface="+mn-cs"/>
              </a:defRPr>
            </a:lvl1pPr>
          </a:lstStyle>
          <a:p>
            <a:pPr>
              <a:defRPr/>
            </a:pPr>
            <a:r>
              <a:rPr lang="en-US" altLang="en-US"/>
              <a:t>Met SV Strategy</a:t>
            </a:r>
          </a:p>
        </p:txBody>
      </p:sp>
      <p:sp>
        <p:nvSpPr>
          <p:cNvPr id="14342"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panose="02020603050405020304" pitchFamily="18" charset="0"/>
                <a:cs typeface="+mn-cs"/>
              </a:defRPr>
            </a:lvl1pPr>
          </a:lstStyle>
          <a:p>
            <a:pPr>
              <a:defRPr/>
            </a:pPr>
            <a:fld id="{CD479958-A5A9-4A6B-B51E-327D20D7B144}" type="slidenum">
              <a:rPr lang="en-US" altLang="en-US"/>
              <a:pPr>
                <a:defRPr/>
              </a:pPr>
              <a:t>‹#›</a:t>
            </a:fld>
            <a:endParaRPr lang="en-US" altLang="en-US"/>
          </a:p>
        </p:txBody>
      </p:sp>
      <p:pic>
        <p:nvPicPr>
          <p:cNvPr id="1031" name="Picture 7" descr="MPS_A4 office printing-Blue_banne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5535614"/>
            <a:ext cx="12192000"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81641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400" kern="1200">
          <a:solidFill>
            <a:schemeClr val="tx2"/>
          </a:solidFill>
          <a:latin typeface="+mj-lt"/>
          <a:ea typeface="MS PGothic" pitchFamily="34" charset="-128"/>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MS PGothic" pitchFamily="34" charset="-128"/>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ea typeface="MS PGothic" pitchFamily="34" charset="-128"/>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ea typeface="MS PGothic" pitchFamily="34" charset="-128"/>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ea typeface="MS PGothic" pitchFamily="34" charset="-128"/>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Arial"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smartsurvey.co.uk/s/PublicFeedbackVAWG/" TargetMode="External"/><Relationship Id="rId2" Type="http://schemas.openxmlformats.org/officeDocument/2006/relationships/hyperlink" Target="https://www.met.police.uk/police-forces/metropolitan-police/areas/about-us/about-the-met/rebuilding-trust/"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775520" y="548681"/>
            <a:ext cx="8640960" cy="4824536"/>
          </a:xfrm>
          <a:prstGeom prst="rect">
            <a:avLst/>
          </a:prstGeom>
        </p:spPr>
      </p:pic>
      <p:sp>
        <p:nvSpPr>
          <p:cNvPr id="5123" name="TextBox 1"/>
          <p:cNvSpPr txBox="1">
            <a:spLocks noChangeArrowheads="1"/>
          </p:cNvSpPr>
          <p:nvPr/>
        </p:nvSpPr>
        <p:spPr bwMode="auto">
          <a:xfrm>
            <a:off x="3287713" y="2060576"/>
            <a:ext cx="5688012"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GB" altLang="en-US" sz="2400" b="1" dirty="0">
                <a:solidFill>
                  <a:srgbClr val="002060"/>
                </a:solidFill>
              </a:rPr>
              <a:t>Met Police VAWG Action Plan</a:t>
            </a:r>
            <a:endParaRPr kumimoji="0" lang="en-GB" altLang="en-US" sz="2400" b="1" i="0" u="none" strike="noStrike" kern="1200" cap="none" spc="0" normalizeH="0" baseline="0" noProof="0" dirty="0">
              <a:ln>
                <a:noFill/>
              </a:ln>
              <a:solidFill>
                <a:srgbClr val="002060"/>
              </a:solidFill>
              <a:effectLst/>
              <a:uLnTx/>
              <a:uFillTx/>
              <a:latin typeface="Arial" panose="020B0604020202020204" pitchFamily="34" charset="0"/>
              <a:ea typeface="MS PGothic" panose="020B0600070205080204" pitchFamily="34" charset="-128"/>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2400" b="1" i="0" u="none" strike="noStrike" kern="1200" cap="none" spc="0" normalizeH="0" baseline="0" noProof="0" dirty="0">
              <a:ln>
                <a:noFill/>
              </a:ln>
              <a:solidFill>
                <a:srgbClr val="002060"/>
              </a:solidFill>
              <a:effectLst/>
              <a:uLnTx/>
              <a:uFillTx/>
              <a:latin typeface="Arial" panose="020B0604020202020204" pitchFamily="34" charset="0"/>
              <a:ea typeface="MS PGothic" panose="020B0600070205080204" pitchFamily="34" charset="-128"/>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GB" altLang="en-US" sz="2000" b="1" dirty="0">
                <a:solidFill>
                  <a:srgbClr val="002060"/>
                </a:solidFill>
              </a:rPr>
              <a:t>What The Met is doing to bear down on violence against women and girls in London</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1800" b="1" i="0" u="none" strike="noStrike" kern="1200" cap="none" spc="0" normalizeH="0" baseline="0" noProof="0" dirty="0">
              <a:ln>
                <a:noFill/>
              </a:ln>
              <a:solidFill>
                <a:srgbClr val="002060"/>
              </a:solidFill>
              <a:effectLst/>
              <a:uLnTx/>
              <a:uFillTx/>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2000" b="1" i="0" u="none" strike="noStrike" kern="1200" cap="none" spc="0" normalizeH="0" baseline="0" noProof="0" dirty="0">
                <a:ln>
                  <a:noFill/>
                </a:ln>
                <a:solidFill>
                  <a:srgbClr val="002060"/>
                </a:solidFill>
                <a:effectLst/>
                <a:uLnTx/>
                <a:uFillTx/>
                <a:latin typeface="Arial" panose="020B0604020202020204" pitchFamily="34" charset="0"/>
                <a:ea typeface="MS PGothic" panose="020B0600070205080204" pitchFamily="34" charset="-128"/>
                <a:cs typeface="Arial" panose="020B0604020202020204" pitchFamily="34" charset="0"/>
              </a:rPr>
              <a:t>November 2021</a:t>
            </a:r>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C154A374-4546-438C-8BB3-8B86526F61A1}" type="slidenum">
              <a:rPr kumimoji="0" lang="en-US" altLang="en-US" sz="1400" b="0" i="0" u="none" strike="noStrike" kern="1200" cap="none" spc="0" normalizeH="0" baseline="0" noProof="0">
                <a:ln>
                  <a:noFill/>
                </a:ln>
                <a:solidFill>
                  <a:srgbClr val="000000"/>
                </a:solidFill>
                <a:effectLst/>
                <a:uLnTx/>
                <a:uFillTx/>
                <a:latin typeface="Times" panose="02020603050405020304" pitchFamily="18" charset="0"/>
                <a:ea typeface="MS PGothic" panose="020B0600070205080204" pitchFamily="34" charset="-128"/>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400" b="0" i="0" u="none" strike="noStrike" kern="1200" cap="none" spc="0" normalizeH="0" baseline="0" noProof="0" dirty="0">
              <a:ln>
                <a:noFill/>
              </a:ln>
              <a:solidFill>
                <a:srgbClr val="000000"/>
              </a:solidFill>
              <a:effectLst/>
              <a:uLnTx/>
              <a:uFillTx/>
              <a:latin typeface="Times" panose="02020603050405020304" pitchFamily="18" charset="0"/>
              <a:ea typeface="MS PGothic" panose="020B0600070205080204" pitchFamily="34" charset="-128"/>
              <a:cs typeface="Arial" panose="020B0604020202020204" pitchFamily="34" charset="0"/>
            </a:endParaRPr>
          </a:p>
        </p:txBody>
      </p:sp>
      <p:sp>
        <p:nvSpPr>
          <p:cNvPr id="3" name="TextBox 2"/>
          <p:cNvSpPr txBox="1"/>
          <p:nvPr/>
        </p:nvSpPr>
        <p:spPr>
          <a:xfrm>
            <a:off x="7884367" y="5971592"/>
            <a:ext cx="2532113" cy="24622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7030A0"/>
                </a:solidFill>
                <a:effectLst/>
                <a:uLnTx/>
                <a:uFillTx/>
                <a:latin typeface="Arial"/>
                <a:ea typeface="+mn-ea"/>
                <a:cs typeface="Arial"/>
              </a:rPr>
              <a:t>January </a:t>
            </a:r>
            <a:r>
              <a:rPr kumimoji="0" lang="en-GB" sz="1000" b="1" i="0" u="none" strike="noStrike" kern="1200" cap="none" spc="0" normalizeH="0" baseline="0" noProof="0">
                <a:ln>
                  <a:noFill/>
                </a:ln>
                <a:solidFill>
                  <a:srgbClr val="7030A0"/>
                </a:solidFill>
                <a:effectLst/>
                <a:uLnTx/>
                <a:uFillTx/>
                <a:latin typeface="Arial"/>
                <a:ea typeface="+mn-ea"/>
                <a:cs typeface="Arial"/>
              </a:rPr>
              <a:t>2020  </a:t>
            </a:r>
            <a:endParaRPr kumimoji="0" lang="en-GB" sz="1000" b="1" i="0" u="none" strike="noStrike" kern="1200" cap="none" spc="0" normalizeH="0" baseline="0" noProof="0" dirty="0">
              <a:ln>
                <a:noFill/>
              </a:ln>
              <a:solidFill>
                <a:srgbClr val="7030A0"/>
              </a:solidFill>
              <a:effectLst/>
              <a:uLnTx/>
              <a:uFillTx/>
              <a:latin typeface="Arial"/>
              <a:ea typeface="+mn-ea"/>
              <a:cs typeface="Arial"/>
            </a:endParaRPr>
          </a:p>
        </p:txBody>
      </p:sp>
    </p:spTree>
    <p:extLst>
      <p:ext uri="{BB962C8B-B14F-4D97-AF65-F5344CB8AC3E}">
        <p14:creationId xmlns:p14="http://schemas.microsoft.com/office/powerpoint/2010/main" val="888918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
          <p:cNvSpPr txBox="1">
            <a:spLocks noChangeArrowheads="1"/>
          </p:cNvSpPr>
          <p:nvPr/>
        </p:nvSpPr>
        <p:spPr bwMode="auto">
          <a:xfrm>
            <a:off x="1078992" y="231112"/>
            <a:ext cx="10049256"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lvl="0" algn="ctr" eaLnBrk="0" fontAlgn="base" hangingPunct="0">
              <a:spcBef>
                <a:spcPct val="0"/>
              </a:spcBef>
              <a:spcAft>
                <a:spcPct val="0"/>
              </a:spcAft>
              <a:buNone/>
              <a:defRPr/>
            </a:pPr>
            <a:r>
              <a:rPr lang="en-GB" altLang="en-US" sz="2000" b="1" dirty="0">
                <a:solidFill>
                  <a:srgbClr val="002060"/>
                </a:solidFill>
              </a:rPr>
              <a:t>Met VAWG Action Plan</a:t>
            </a:r>
          </a:p>
          <a:p>
            <a:pPr lvl="0" algn="ctr" eaLnBrk="0" fontAlgn="base" hangingPunct="0">
              <a:spcBef>
                <a:spcPct val="0"/>
              </a:spcBef>
              <a:spcAft>
                <a:spcPct val="0"/>
              </a:spcAft>
              <a:buNone/>
            </a:pPr>
            <a:r>
              <a:rPr lang="en-GB" sz="1800" b="1" dirty="0">
                <a:solidFill>
                  <a:srgbClr val="002060"/>
                </a:solidFill>
                <a:latin typeface="Arial"/>
                <a:cs typeface="Arial"/>
              </a:rPr>
              <a:t>What we are doing to help make women and girls safer and feel safer in London</a:t>
            </a:r>
            <a:endParaRPr kumimoji="0" lang="en-GB" altLang="en-US" sz="1800" b="1" i="0" u="none" strike="noStrike" kern="1200" cap="none" spc="0" normalizeH="0" baseline="0" noProof="0" dirty="0">
              <a:ln>
                <a:noFill/>
              </a:ln>
              <a:solidFill>
                <a:srgbClr val="002060"/>
              </a:solidFill>
              <a:effectLst/>
              <a:uLnTx/>
              <a:uFillTx/>
            </a:endParaRPr>
          </a:p>
        </p:txBody>
      </p:sp>
      <p:sp>
        <p:nvSpPr>
          <p:cNvPr id="3" name="Rectangle 2"/>
          <p:cNvSpPr/>
          <p:nvPr/>
        </p:nvSpPr>
        <p:spPr>
          <a:xfrm>
            <a:off x="378691" y="1099127"/>
            <a:ext cx="11525304" cy="5539978"/>
          </a:xfrm>
          <a:prstGeom prst="rect">
            <a:avLst/>
          </a:prstGeom>
        </p:spPr>
        <p:txBody>
          <a:bodyPr wrap="square">
            <a:spAutoFit/>
          </a:bodyPr>
          <a:lstStyle/>
          <a:p>
            <a:r>
              <a:rPr lang="en-GB" dirty="0"/>
              <a:t>Met Commissioner Cressida Dick said:</a:t>
            </a:r>
          </a:p>
          <a:p>
            <a:endParaRPr lang="en-GB" sz="1600" dirty="0"/>
          </a:p>
          <a:p>
            <a:r>
              <a:rPr lang="en-GB" dirty="0"/>
              <a:t>“Tackling violence remains our top operational priority, including crimes that disproportionately affect women and girls, such as domestic abuse and sexual violence. Male violence against women and girls has a profound and long-lasting impact on those directly affected, shattering the lives of victims, their families and those closest to them. Such violence also affects local communities and impacts on the public’s confidence in the safety of their area, and in the effectiveness of their police service. </a:t>
            </a:r>
          </a:p>
          <a:p>
            <a:endParaRPr lang="en-GB" dirty="0"/>
          </a:p>
          <a:p>
            <a:r>
              <a:rPr lang="en-GB" dirty="0"/>
              <a:t>“We want the public’s views and will update the plan following this engagement.</a:t>
            </a:r>
          </a:p>
          <a:p>
            <a:endParaRPr lang="en-GB" dirty="0"/>
          </a:p>
          <a:p>
            <a:r>
              <a:rPr lang="en-GB" dirty="0"/>
              <a:t>“We are ambitious for change, and want the best results that will improve people’s lives – that means listening and acting on recommendations and findings from independent reviews, as well as learning from other police forces’ achievements, the achievements of other organisations and academia. An important part of our approach is to invite women and girls to tell us what they think needs to change, and to keep talking to us about what more we can do to create safe environments.”</a:t>
            </a:r>
          </a:p>
          <a:p>
            <a:endParaRPr lang="en-GB" dirty="0"/>
          </a:p>
          <a:p>
            <a:endParaRPr lang="en-GB" dirty="0"/>
          </a:p>
          <a:p>
            <a:endParaRPr lang="en-GB" sz="1600" dirty="0"/>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100" b="0" i="0" u="none" strike="noStrike" kern="1200" cap="none" spc="0" normalizeH="0" baseline="0" noProof="0" dirty="0">
              <a:ln>
                <a:noFill/>
              </a:ln>
              <a:solidFill>
                <a:srgbClr val="002060"/>
              </a:solidFill>
              <a:effectLst/>
              <a:uLnTx/>
              <a:uFillTx/>
              <a:latin typeface="Arial"/>
              <a:ea typeface="+mn-ea"/>
              <a:cs typeface="Arial"/>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100" b="0" i="0" u="none" strike="noStrike" kern="1200" cap="none" spc="0" normalizeH="0" baseline="0" noProof="0" dirty="0">
              <a:ln>
                <a:noFill/>
              </a:ln>
              <a:solidFill>
                <a:srgbClr val="002060"/>
              </a:solidFill>
              <a:effectLst/>
              <a:uLnTx/>
              <a:uFillTx/>
              <a:latin typeface="Arial"/>
              <a:ea typeface="+mn-ea"/>
              <a:cs typeface="Arial"/>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200" b="1" i="0" u="none" strike="noStrike" kern="1200" cap="none" spc="0" normalizeH="0" baseline="0" noProof="0" dirty="0">
              <a:ln>
                <a:noFill/>
              </a:ln>
              <a:solidFill>
                <a:srgbClr val="002060"/>
              </a:solidFill>
              <a:effectLst/>
              <a:uLnTx/>
              <a:uFillTx/>
              <a:latin typeface="Arial"/>
              <a:ea typeface="MS PGothic" panose="020B0600070205080204" pitchFamily="34" charset="-128"/>
              <a:cs typeface="Arial"/>
            </a:endParaRPr>
          </a:p>
        </p:txBody>
      </p:sp>
      <p:sp>
        <p:nvSpPr>
          <p:cNvPr id="717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006CCD28-5520-4691-B934-F4FDFA0D56AA}" type="slidenum">
              <a:rPr kumimoji="0" lang="en-US" altLang="en-US" sz="1400" b="0" i="0" u="none" strike="noStrike" kern="1200" cap="none" spc="0" normalizeH="0" baseline="0" noProof="0">
                <a:ln>
                  <a:noFill/>
                </a:ln>
                <a:solidFill>
                  <a:srgbClr val="000000"/>
                </a:solidFill>
                <a:effectLst/>
                <a:uLnTx/>
                <a:uFillTx/>
                <a:latin typeface="Times" panose="02020603050405020304" pitchFamily="18" charset="0"/>
                <a:ea typeface="MS PGothic" panose="020B0600070205080204" pitchFamily="34" charset="-128"/>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altLang="en-US" sz="1400" b="0" i="0" u="none" strike="noStrike" kern="1200" cap="none" spc="0" normalizeH="0" baseline="0" noProof="0">
              <a:ln>
                <a:noFill/>
              </a:ln>
              <a:solidFill>
                <a:srgbClr val="000000"/>
              </a:solidFill>
              <a:effectLst/>
              <a:uLnTx/>
              <a:uFillTx/>
              <a:latin typeface="Times" panose="02020603050405020304" pitchFamily="18"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3503880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
          <p:cNvSpPr txBox="1">
            <a:spLocks noChangeArrowheads="1"/>
          </p:cNvSpPr>
          <p:nvPr/>
        </p:nvSpPr>
        <p:spPr bwMode="auto">
          <a:xfrm>
            <a:off x="1078992" y="231112"/>
            <a:ext cx="10049256"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lvl="0" algn="ctr" eaLnBrk="0" fontAlgn="base" hangingPunct="0">
              <a:spcBef>
                <a:spcPct val="0"/>
              </a:spcBef>
              <a:spcAft>
                <a:spcPct val="0"/>
              </a:spcAft>
              <a:buNone/>
              <a:defRPr/>
            </a:pPr>
            <a:r>
              <a:rPr lang="en-GB" altLang="en-US" sz="2000" b="1" dirty="0">
                <a:solidFill>
                  <a:srgbClr val="002060"/>
                </a:solidFill>
              </a:rPr>
              <a:t>Met VAWG Action Plan – setting the context</a:t>
            </a:r>
          </a:p>
          <a:p>
            <a:pPr lvl="0" algn="ctr" eaLnBrk="0" fontAlgn="base" hangingPunct="0">
              <a:spcBef>
                <a:spcPct val="0"/>
              </a:spcBef>
              <a:spcAft>
                <a:spcPct val="0"/>
              </a:spcAft>
              <a:buNone/>
            </a:pPr>
            <a:r>
              <a:rPr lang="en-GB" sz="1800" b="1" dirty="0">
                <a:solidFill>
                  <a:srgbClr val="002060"/>
                </a:solidFill>
                <a:latin typeface="Arial"/>
                <a:cs typeface="Arial"/>
              </a:rPr>
              <a:t>What we are doing to help make women and girls safer and feel safer in London</a:t>
            </a:r>
            <a:endParaRPr kumimoji="0" lang="en-GB" altLang="en-US" sz="1800" b="1" i="0" u="none" strike="noStrike" kern="1200" cap="none" spc="0" normalizeH="0" baseline="0" noProof="0" dirty="0">
              <a:ln>
                <a:noFill/>
              </a:ln>
              <a:solidFill>
                <a:srgbClr val="002060"/>
              </a:solidFill>
              <a:effectLst/>
              <a:uLnTx/>
              <a:uFillTx/>
            </a:endParaRPr>
          </a:p>
        </p:txBody>
      </p:sp>
      <p:sp>
        <p:nvSpPr>
          <p:cNvPr id="3" name="Rectangle 2"/>
          <p:cNvSpPr/>
          <p:nvPr/>
        </p:nvSpPr>
        <p:spPr>
          <a:xfrm>
            <a:off x="415636" y="1071418"/>
            <a:ext cx="11488359" cy="4801314"/>
          </a:xfrm>
          <a:prstGeom prst="rect">
            <a:avLst/>
          </a:prstGeom>
        </p:spPr>
        <p:txBody>
          <a:bodyPr wrap="square">
            <a:spAutoFit/>
          </a:bodyPr>
          <a:lstStyle/>
          <a:p>
            <a:r>
              <a:rPr lang="en-GB" sz="1600" dirty="0"/>
              <a:t>The term ‘violence against women and girls’ refers to acts of violence or abuse that disproportionately affect women and girls. Crimes and behaviour covered by this term include rape and other sexual offences, domestic abuse, stalking, harmful practices (including female genital mutilation and forced marriage) as well as many others, including offences committed online.</a:t>
            </a:r>
          </a:p>
          <a:p>
            <a:r>
              <a:rPr lang="en-GB" sz="1600" dirty="0"/>
              <a:t> </a:t>
            </a:r>
          </a:p>
          <a:p>
            <a:pPr marL="285750" indent="-285750">
              <a:buFont typeface="Arial" panose="020B0604020202020204" pitchFamily="34" charset="0"/>
              <a:buChar char="•"/>
            </a:pPr>
            <a:r>
              <a:rPr lang="en-GB" sz="1600" dirty="0"/>
              <a:t>National statistics outline the scale of the issue:</a:t>
            </a:r>
          </a:p>
          <a:p>
            <a:pPr marL="285750" lvl="0" indent="-285750">
              <a:buFont typeface="Arial" panose="020B0604020202020204" pitchFamily="34" charset="0"/>
              <a:buChar char="•"/>
            </a:pPr>
            <a:r>
              <a:rPr lang="en-GB" sz="1600" b="1" dirty="0"/>
              <a:t>7.3%</a:t>
            </a:r>
            <a:r>
              <a:rPr lang="en-GB" sz="1600" dirty="0"/>
              <a:t> of women in England and Wales have experienced domestic abuse in the past 12 months</a:t>
            </a:r>
          </a:p>
          <a:p>
            <a:pPr marL="285750" lvl="0" indent="-285750">
              <a:buFont typeface="Arial" panose="020B0604020202020204" pitchFamily="34" charset="0"/>
              <a:buChar char="•"/>
            </a:pPr>
            <a:r>
              <a:rPr lang="en-GB" sz="1600" b="1" dirty="0"/>
              <a:t>15.2%</a:t>
            </a:r>
            <a:r>
              <a:rPr lang="en-GB" sz="1600" dirty="0"/>
              <a:t> of all recorded crime in England and Wales and </a:t>
            </a:r>
            <a:r>
              <a:rPr lang="en-GB" sz="1600" b="1" dirty="0"/>
              <a:t>35.5%</a:t>
            </a:r>
            <a:r>
              <a:rPr lang="en-GB" sz="1600" dirty="0"/>
              <a:t> of all recorded violence against the person crimes is domestic abuse-related</a:t>
            </a:r>
          </a:p>
          <a:p>
            <a:pPr marL="285750" lvl="0" indent="-285750">
              <a:buFont typeface="Arial" panose="020B0604020202020204" pitchFamily="34" charset="0"/>
              <a:buChar char="•"/>
            </a:pPr>
            <a:r>
              <a:rPr lang="en-GB" sz="1600" b="1" dirty="0"/>
              <a:t>25%</a:t>
            </a:r>
            <a:r>
              <a:rPr lang="en-GB" sz="1600" dirty="0"/>
              <a:t> of women are affected by domestic violence in their lifetime, with estimates suggesting well over a million women suffer from domestic abuse each year </a:t>
            </a:r>
          </a:p>
          <a:p>
            <a:pPr marL="285750" lvl="0" indent="-285750">
              <a:buFont typeface="Arial" panose="020B0604020202020204" pitchFamily="34" charset="0"/>
              <a:buChar char="•"/>
            </a:pPr>
            <a:r>
              <a:rPr lang="en-GB" sz="1600" b="1" dirty="0"/>
              <a:t>Two women are killed every week</a:t>
            </a:r>
            <a:r>
              <a:rPr lang="en-GB" sz="1600" dirty="0"/>
              <a:t> in England and Wales by a current or former partner. </a:t>
            </a:r>
          </a:p>
          <a:p>
            <a:pPr marL="285750" lvl="0" indent="-285750">
              <a:buFont typeface="Arial" panose="020B0604020202020204" pitchFamily="34" charset="0"/>
              <a:buChar char="•"/>
            </a:pPr>
            <a:r>
              <a:rPr lang="en-GB" sz="1600" dirty="0"/>
              <a:t>A recent report by UN Women UK found that </a:t>
            </a:r>
            <a:r>
              <a:rPr lang="en-GB" sz="1600" b="1" dirty="0"/>
              <a:t>97 per cent of women aged 18-24 have been sexually harassed, with 96 per cent not reporting</a:t>
            </a:r>
            <a:r>
              <a:rPr lang="en-GB" sz="1600" dirty="0"/>
              <a:t> those situations because of their belief that it would not change anything. </a:t>
            </a:r>
          </a:p>
          <a:p>
            <a:pPr marL="285750" lvl="0" indent="-285750">
              <a:buFont typeface="Arial" panose="020B0604020202020204" pitchFamily="34" charset="0"/>
              <a:buChar char="•"/>
            </a:pPr>
            <a:endParaRPr lang="en-GB" sz="1600" dirty="0"/>
          </a:p>
          <a:p>
            <a:pPr lvl="0"/>
            <a:r>
              <a:rPr lang="en-GB" sz="1600" dirty="0"/>
              <a:t>Women should feel confident about reporting, and that their report will be taken seriously by the police. It is clear we have more to do.</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100" b="0" i="0" u="none" strike="noStrike" kern="1200" cap="none" spc="0" normalizeH="0" baseline="0" noProof="0" dirty="0">
              <a:ln>
                <a:noFill/>
              </a:ln>
              <a:solidFill>
                <a:srgbClr val="002060"/>
              </a:solidFill>
              <a:effectLst/>
              <a:uLnTx/>
              <a:uFillTx/>
              <a:latin typeface="Arial"/>
              <a:ea typeface="+mn-ea"/>
              <a:cs typeface="Arial"/>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100" b="0" i="0" u="none" strike="noStrike" kern="1200" cap="none" spc="0" normalizeH="0" baseline="0" noProof="0" dirty="0">
              <a:ln>
                <a:noFill/>
              </a:ln>
              <a:solidFill>
                <a:srgbClr val="002060"/>
              </a:solidFill>
              <a:effectLst/>
              <a:uLnTx/>
              <a:uFillTx/>
              <a:latin typeface="Arial"/>
              <a:ea typeface="+mn-ea"/>
              <a:cs typeface="Arial"/>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200" b="1" i="0" u="none" strike="noStrike" kern="1200" cap="none" spc="0" normalizeH="0" baseline="0" noProof="0" dirty="0">
              <a:ln>
                <a:noFill/>
              </a:ln>
              <a:solidFill>
                <a:srgbClr val="002060"/>
              </a:solidFill>
              <a:effectLst/>
              <a:uLnTx/>
              <a:uFillTx/>
              <a:latin typeface="Arial"/>
              <a:ea typeface="MS PGothic" panose="020B0600070205080204" pitchFamily="34" charset="-128"/>
              <a:cs typeface="Arial"/>
            </a:endParaRPr>
          </a:p>
        </p:txBody>
      </p:sp>
      <p:sp>
        <p:nvSpPr>
          <p:cNvPr id="717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006CCD28-5520-4691-B934-F4FDFA0D56AA}" type="slidenum">
              <a:rPr kumimoji="0" lang="en-US" altLang="en-US" sz="1400" b="0" i="0" u="none" strike="noStrike" kern="1200" cap="none" spc="0" normalizeH="0" baseline="0" noProof="0">
                <a:ln>
                  <a:noFill/>
                </a:ln>
                <a:solidFill>
                  <a:srgbClr val="000000"/>
                </a:solidFill>
                <a:effectLst/>
                <a:uLnTx/>
                <a:uFillTx/>
                <a:latin typeface="Times" panose="02020603050405020304" pitchFamily="18" charset="0"/>
                <a:ea typeface="MS PGothic" panose="020B0600070205080204" pitchFamily="34" charset="-128"/>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altLang="en-US" sz="1400" b="0" i="0" u="none" strike="noStrike" kern="1200" cap="none" spc="0" normalizeH="0" baseline="0" noProof="0">
              <a:ln>
                <a:noFill/>
              </a:ln>
              <a:solidFill>
                <a:srgbClr val="000000"/>
              </a:solidFill>
              <a:effectLst/>
              <a:uLnTx/>
              <a:uFillTx/>
              <a:latin typeface="Times" panose="02020603050405020304" pitchFamily="18"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3254837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
          <p:cNvSpPr txBox="1">
            <a:spLocks noChangeArrowheads="1"/>
          </p:cNvSpPr>
          <p:nvPr/>
        </p:nvSpPr>
        <p:spPr bwMode="auto">
          <a:xfrm>
            <a:off x="1078992" y="231112"/>
            <a:ext cx="10049256"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lvl="0" algn="ctr" eaLnBrk="0" fontAlgn="base" hangingPunct="0">
              <a:spcBef>
                <a:spcPct val="0"/>
              </a:spcBef>
              <a:spcAft>
                <a:spcPct val="0"/>
              </a:spcAft>
              <a:buNone/>
              <a:defRPr/>
            </a:pPr>
            <a:r>
              <a:rPr lang="en-GB" altLang="en-US" sz="2000" b="1" dirty="0">
                <a:solidFill>
                  <a:srgbClr val="002060"/>
                </a:solidFill>
              </a:rPr>
              <a:t>Met VAWG Action Plan – key objectives</a:t>
            </a:r>
          </a:p>
          <a:p>
            <a:pPr lvl="0" algn="ctr" eaLnBrk="0" fontAlgn="base" hangingPunct="0">
              <a:spcBef>
                <a:spcPct val="0"/>
              </a:spcBef>
              <a:spcAft>
                <a:spcPct val="0"/>
              </a:spcAft>
              <a:buNone/>
            </a:pPr>
            <a:r>
              <a:rPr lang="en-GB" sz="1800" b="1" dirty="0">
                <a:solidFill>
                  <a:srgbClr val="002060"/>
                </a:solidFill>
                <a:latin typeface="Arial"/>
                <a:cs typeface="Arial"/>
              </a:rPr>
              <a:t>What we are doing to help make women and girls safer and feel safer in London</a:t>
            </a:r>
            <a:endParaRPr kumimoji="0" lang="en-GB" altLang="en-US" sz="1800" b="1" i="0" u="none" strike="noStrike" kern="1200" cap="none" spc="0" normalizeH="0" baseline="0" noProof="0" dirty="0">
              <a:ln>
                <a:noFill/>
              </a:ln>
              <a:solidFill>
                <a:srgbClr val="002060"/>
              </a:solidFill>
              <a:effectLst/>
              <a:uLnTx/>
              <a:uFillTx/>
            </a:endParaRPr>
          </a:p>
        </p:txBody>
      </p:sp>
      <p:sp>
        <p:nvSpPr>
          <p:cNvPr id="3" name="Rectangle 2"/>
          <p:cNvSpPr/>
          <p:nvPr/>
        </p:nvSpPr>
        <p:spPr>
          <a:xfrm>
            <a:off x="424874" y="1052944"/>
            <a:ext cx="11479122" cy="4493538"/>
          </a:xfrm>
          <a:prstGeom prst="rect">
            <a:avLst/>
          </a:prstGeom>
        </p:spPr>
        <p:txBody>
          <a:bodyPr wrap="square">
            <a:spAutoFit/>
          </a:bodyPr>
          <a:lstStyle/>
          <a:p>
            <a:r>
              <a:rPr lang="en-GB" dirty="0"/>
              <a:t>We want to:</a:t>
            </a:r>
          </a:p>
          <a:p>
            <a:pPr marL="285750" lvl="0" indent="-285750">
              <a:buFont typeface="Arial" panose="020B0604020202020204" pitchFamily="34" charset="0"/>
              <a:buChar char="•"/>
            </a:pPr>
            <a:r>
              <a:rPr lang="en-GB" b="1" dirty="0"/>
              <a:t>increase the number of perpetrators</a:t>
            </a:r>
            <a:r>
              <a:rPr lang="en-GB" dirty="0"/>
              <a:t> </a:t>
            </a:r>
            <a:r>
              <a:rPr lang="en-GB" b="1" dirty="0"/>
              <a:t>brought to justice</a:t>
            </a:r>
            <a:r>
              <a:rPr lang="en-GB" dirty="0"/>
              <a:t> for violence against women and girls;</a:t>
            </a:r>
            <a:endParaRPr lang="en-GB" sz="1600" dirty="0"/>
          </a:p>
          <a:p>
            <a:pPr marL="285750" lvl="0" indent="-285750">
              <a:buFont typeface="Arial" panose="020B0604020202020204" pitchFamily="34" charset="0"/>
              <a:buChar char="•"/>
            </a:pPr>
            <a:r>
              <a:rPr lang="en-GB" b="1" dirty="0"/>
              <a:t>improve processes and victim care across the criminal justice system to </a:t>
            </a:r>
            <a:r>
              <a:rPr lang="en-GB" dirty="0"/>
              <a:t>reduce the number of cases failing;</a:t>
            </a:r>
            <a:endParaRPr lang="en-GB" sz="1600" dirty="0"/>
          </a:p>
          <a:p>
            <a:pPr marL="285750" lvl="0" indent="-285750">
              <a:buFont typeface="Arial" panose="020B0604020202020204" pitchFamily="34" charset="0"/>
              <a:buChar char="•"/>
            </a:pPr>
            <a:r>
              <a:rPr lang="en-GB" b="1" dirty="0"/>
              <a:t>reduce repeat victimisation </a:t>
            </a:r>
            <a:r>
              <a:rPr lang="en-GB" dirty="0"/>
              <a:t>of women and girls;</a:t>
            </a:r>
            <a:endParaRPr lang="en-GB" sz="1600" dirty="0"/>
          </a:p>
          <a:p>
            <a:pPr marL="285750" lvl="0" indent="-285750">
              <a:buFont typeface="Arial" panose="020B0604020202020204" pitchFamily="34" charset="0"/>
              <a:buChar char="•"/>
            </a:pPr>
            <a:r>
              <a:rPr lang="en-GB" b="1" dirty="0"/>
              <a:t>increase women’s confidence in the police </a:t>
            </a:r>
            <a:r>
              <a:rPr lang="en-GB" dirty="0"/>
              <a:t>so as to improve the reporting of crimes which disproportionately affect women and girls within London;</a:t>
            </a:r>
            <a:endParaRPr lang="en-GB" sz="1600" dirty="0"/>
          </a:p>
          <a:p>
            <a:pPr marL="285750" lvl="0" indent="-285750">
              <a:buFont typeface="Arial" panose="020B0604020202020204" pitchFamily="34" charset="0"/>
              <a:buChar char="•"/>
            </a:pPr>
            <a:r>
              <a:rPr lang="en-GB" b="1" dirty="0"/>
              <a:t>see an</a:t>
            </a:r>
            <a:r>
              <a:rPr lang="en-GB" dirty="0"/>
              <a:t> </a:t>
            </a:r>
            <a:r>
              <a:rPr lang="en-GB" b="1" dirty="0"/>
              <a:t>increase in reporting</a:t>
            </a:r>
            <a:r>
              <a:rPr lang="en-GB" dirty="0"/>
              <a:t> to police, but a </a:t>
            </a:r>
            <a:r>
              <a:rPr lang="en-GB" b="1" dirty="0"/>
              <a:t>decrease in women being abused</a:t>
            </a:r>
            <a:r>
              <a:rPr lang="en-GB" dirty="0"/>
              <a:t>, i.e. the proportion of women experiencing these crimes in each year (measured through reporting in the Crime Survey in England and Wales); and </a:t>
            </a:r>
            <a:endParaRPr lang="en-GB" sz="1600" dirty="0"/>
          </a:p>
          <a:p>
            <a:pPr marL="285750" lvl="0" indent="-285750">
              <a:buFont typeface="Arial" panose="020B0604020202020204" pitchFamily="34" charset="0"/>
              <a:buChar char="•"/>
            </a:pPr>
            <a:r>
              <a:rPr lang="en-GB" b="1" dirty="0"/>
              <a:t>intensify work to tackle sexual misconduct and domestic violence by officers and staff;  </a:t>
            </a:r>
            <a:r>
              <a:rPr lang="en-GB" dirty="0"/>
              <a:t>improve the confidence of people to tell us about sexual misconduct and domestic abuse committed by officers and staff; improve our support to victims and our investigations; and reach outcomes that are understood and build confidence.</a:t>
            </a:r>
            <a:endParaRPr lang="en-GB" sz="1600" dirty="0"/>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100" b="0" i="0" u="none" strike="noStrike" kern="1200" cap="none" spc="0" normalizeH="0" baseline="0" noProof="0" dirty="0">
              <a:ln>
                <a:noFill/>
              </a:ln>
              <a:solidFill>
                <a:srgbClr val="002060"/>
              </a:solidFill>
              <a:effectLst/>
              <a:uLnTx/>
              <a:uFillTx/>
              <a:latin typeface="Arial"/>
              <a:ea typeface="+mn-ea"/>
              <a:cs typeface="Arial"/>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100" b="0" i="0" u="none" strike="noStrike" kern="1200" cap="none" spc="0" normalizeH="0" baseline="0" noProof="0" dirty="0">
              <a:ln>
                <a:noFill/>
              </a:ln>
              <a:solidFill>
                <a:srgbClr val="002060"/>
              </a:solidFill>
              <a:effectLst/>
              <a:uLnTx/>
              <a:uFillTx/>
              <a:latin typeface="Arial"/>
              <a:ea typeface="+mn-ea"/>
              <a:cs typeface="Arial"/>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200" b="1" i="0" u="none" strike="noStrike" kern="1200" cap="none" spc="0" normalizeH="0" baseline="0" noProof="0" dirty="0">
              <a:ln>
                <a:noFill/>
              </a:ln>
              <a:solidFill>
                <a:srgbClr val="002060"/>
              </a:solidFill>
              <a:effectLst/>
              <a:uLnTx/>
              <a:uFillTx/>
              <a:latin typeface="Arial"/>
              <a:ea typeface="MS PGothic" panose="020B0600070205080204" pitchFamily="34" charset="-128"/>
              <a:cs typeface="Arial"/>
            </a:endParaRPr>
          </a:p>
        </p:txBody>
      </p:sp>
      <p:sp>
        <p:nvSpPr>
          <p:cNvPr id="717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006CCD28-5520-4691-B934-F4FDFA0D56AA}" type="slidenum">
              <a:rPr kumimoji="0" lang="en-US" altLang="en-US" sz="1400" b="0" i="0" u="none" strike="noStrike" kern="1200" cap="none" spc="0" normalizeH="0" baseline="0" noProof="0">
                <a:ln>
                  <a:noFill/>
                </a:ln>
                <a:solidFill>
                  <a:srgbClr val="000000"/>
                </a:solidFill>
                <a:effectLst/>
                <a:uLnTx/>
                <a:uFillTx/>
                <a:latin typeface="Times" panose="02020603050405020304" pitchFamily="18" charset="0"/>
                <a:ea typeface="MS PGothic" panose="020B0600070205080204" pitchFamily="34" charset="-128"/>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altLang="en-US" sz="1400" b="0" i="0" u="none" strike="noStrike" kern="1200" cap="none" spc="0" normalizeH="0" baseline="0" noProof="0">
              <a:ln>
                <a:noFill/>
              </a:ln>
              <a:solidFill>
                <a:srgbClr val="000000"/>
              </a:solidFill>
              <a:effectLst/>
              <a:uLnTx/>
              <a:uFillTx/>
              <a:latin typeface="Times" panose="02020603050405020304" pitchFamily="18"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2697655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
          <p:cNvSpPr txBox="1">
            <a:spLocks noChangeArrowheads="1"/>
          </p:cNvSpPr>
          <p:nvPr/>
        </p:nvSpPr>
        <p:spPr bwMode="auto">
          <a:xfrm>
            <a:off x="1078992" y="231112"/>
            <a:ext cx="10049256"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lvl="0" algn="ctr" eaLnBrk="0" fontAlgn="base" hangingPunct="0">
              <a:spcBef>
                <a:spcPct val="0"/>
              </a:spcBef>
              <a:spcAft>
                <a:spcPct val="0"/>
              </a:spcAft>
              <a:buNone/>
              <a:defRPr/>
            </a:pPr>
            <a:r>
              <a:rPr lang="en-GB" altLang="en-US" sz="2000" b="1" dirty="0">
                <a:solidFill>
                  <a:srgbClr val="002060"/>
                </a:solidFill>
              </a:rPr>
              <a:t>Met VAWG Action Plan – key themes and areas of focus</a:t>
            </a:r>
          </a:p>
          <a:p>
            <a:pPr lvl="0" algn="ctr" eaLnBrk="0" fontAlgn="base" hangingPunct="0">
              <a:spcBef>
                <a:spcPct val="0"/>
              </a:spcBef>
              <a:spcAft>
                <a:spcPct val="0"/>
              </a:spcAft>
              <a:buNone/>
            </a:pPr>
            <a:r>
              <a:rPr lang="en-GB" sz="1800" b="1" dirty="0">
                <a:solidFill>
                  <a:srgbClr val="002060"/>
                </a:solidFill>
                <a:latin typeface="Arial"/>
                <a:cs typeface="Arial"/>
              </a:rPr>
              <a:t>What we are doing to help make women and girls safer and feel safer in London</a:t>
            </a:r>
            <a:endParaRPr kumimoji="0" lang="en-GB" altLang="en-US" sz="1800" b="1" i="0" u="none" strike="noStrike" kern="1200" cap="none" spc="0" normalizeH="0" baseline="0" noProof="0" dirty="0">
              <a:ln>
                <a:noFill/>
              </a:ln>
              <a:solidFill>
                <a:srgbClr val="002060"/>
              </a:solidFill>
              <a:effectLst/>
              <a:uLnTx/>
              <a:uFillTx/>
            </a:endParaRPr>
          </a:p>
        </p:txBody>
      </p:sp>
      <p:sp>
        <p:nvSpPr>
          <p:cNvPr id="3" name="Rectangle 2"/>
          <p:cNvSpPr/>
          <p:nvPr/>
        </p:nvSpPr>
        <p:spPr>
          <a:xfrm>
            <a:off x="455334" y="961800"/>
            <a:ext cx="11448661" cy="5139869"/>
          </a:xfrm>
          <a:prstGeom prst="rect">
            <a:avLst/>
          </a:prstGeom>
        </p:spPr>
        <p:txBody>
          <a:bodyPr wrap="square">
            <a:spAutoFit/>
          </a:bodyPr>
          <a:lstStyle/>
          <a:p>
            <a:r>
              <a:rPr lang="en-GB" dirty="0"/>
              <a:t>There are four themes within this plan. Much work is already happening. Our future work will build on that work and also will focus on these areas:</a:t>
            </a:r>
          </a:p>
          <a:p>
            <a:endParaRPr lang="en-GB" dirty="0"/>
          </a:p>
          <a:p>
            <a:pPr marL="285750" lvl="0" indent="-285750">
              <a:buFont typeface="Arial" panose="020B0604020202020204" pitchFamily="34" charset="0"/>
              <a:buChar char="•"/>
            </a:pPr>
            <a:r>
              <a:rPr lang="en-GB" sz="1600" b="1" dirty="0">
                <a:solidFill>
                  <a:schemeClr val="tx2">
                    <a:lumMod val="95000"/>
                    <a:lumOff val="5000"/>
                  </a:schemeClr>
                </a:solidFill>
              </a:rPr>
              <a:t>Protecting women and girls in public spaces, at home and online</a:t>
            </a:r>
          </a:p>
          <a:p>
            <a:pPr marL="742950" lvl="1" indent="-285750">
              <a:buFont typeface="Arial" panose="020B0604020202020204" pitchFamily="34" charset="0"/>
              <a:buChar char="•"/>
            </a:pPr>
            <a:r>
              <a:rPr lang="en-GB" sz="1600" dirty="0"/>
              <a:t>Increasing policing presence in the public space</a:t>
            </a:r>
          </a:p>
          <a:p>
            <a:pPr marL="742950" lvl="1" indent="-285750">
              <a:buFont typeface="Arial" panose="020B0604020202020204" pitchFamily="34" charset="0"/>
              <a:buChar char="•"/>
            </a:pPr>
            <a:r>
              <a:rPr lang="en-GB" sz="1600" dirty="0"/>
              <a:t>Preventing night time violence</a:t>
            </a:r>
          </a:p>
          <a:p>
            <a:pPr marL="742950" lvl="1" indent="-285750">
              <a:buFont typeface="Arial" panose="020B0604020202020204" pitchFamily="34" charset="0"/>
              <a:buChar char="•"/>
            </a:pPr>
            <a:r>
              <a:rPr lang="en-GB" sz="1600" dirty="0"/>
              <a:t>Increasing officer training and capability to respond to violence against women</a:t>
            </a:r>
          </a:p>
          <a:p>
            <a:pPr marL="285750" lvl="0" indent="-285750">
              <a:buFont typeface="Arial" panose="020B0604020202020204" pitchFamily="34" charset="0"/>
              <a:buChar char="•"/>
            </a:pPr>
            <a:r>
              <a:rPr lang="en-GB" sz="1600" b="1" dirty="0"/>
              <a:t>Working with our partners and with women to improve prevention and victim care</a:t>
            </a:r>
          </a:p>
          <a:p>
            <a:pPr marL="742950" lvl="1" indent="-285750">
              <a:buFont typeface="Arial" panose="020B0604020202020204" pitchFamily="34" charset="0"/>
              <a:buChar char="•"/>
            </a:pPr>
            <a:r>
              <a:rPr lang="en-GB" sz="1600" dirty="0"/>
              <a:t>Engaging with women and girls and responding to their feedback</a:t>
            </a:r>
          </a:p>
          <a:p>
            <a:pPr marL="742950" lvl="1" indent="-285750">
              <a:buFont typeface="Arial" panose="020B0604020202020204" pitchFamily="34" charset="0"/>
              <a:buChar char="•"/>
            </a:pPr>
            <a:r>
              <a:rPr lang="en-GB" sz="1600" dirty="0"/>
              <a:t>Increasing prevention</a:t>
            </a:r>
          </a:p>
          <a:p>
            <a:pPr marL="742950" lvl="1" indent="-285750">
              <a:buFont typeface="Arial" panose="020B0604020202020204" pitchFamily="34" charset="0"/>
              <a:buChar char="•"/>
            </a:pPr>
            <a:r>
              <a:rPr lang="en-GB" sz="1600" dirty="0"/>
              <a:t>Improving victim care and support with partners</a:t>
            </a:r>
          </a:p>
          <a:p>
            <a:pPr marL="285750" lvl="0" indent="-285750">
              <a:buFont typeface="Arial" panose="020B0604020202020204" pitchFamily="34" charset="0"/>
              <a:buChar char="•"/>
            </a:pPr>
            <a:r>
              <a:rPr lang="en-GB" sz="1600" b="1" dirty="0"/>
              <a:t>Bringing offenders to justice and improving criminal justice outcomes for victims</a:t>
            </a:r>
          </a:p>
          <a:p>
            <a:pPr marL="742950" lvl="1" indent="-285750">
              <a:buFont typeface="Arial" panose="020B0604020202020204" pitchFamily="34" charset="0"/>
              <a:buChar char="•"/>
            </a:pPr>
            <a:r>
              <a:rPr lang="en-GB" sz="1600" dirty="0"/>
              <a:t>Targeting and managing offenders </a:t>
            </a:r>
          </a:p>
          <a:p>
            <a:pPr marL="742950" lvl="1" indent="-285750">
              <a:buFont typeface="Arial" panose="020B0604020202020204" pitchFamily="34" charset="0"/>
              <a:buChar char="•"/>
            </a:pPr>
            <a:r>
              <a:rPr lang="en-GB" sz="1600" dirty="0"/>
              <a:t>Improving response and investigation</a:t>
            </a:r>
          </a:p>
          <a:p>
            <a:pPr marL="285750" lvl="0" indent="-285750">
              <a:buFont typeface="Arial" panose="020B0604020202020204" pitchFamily="34" charset="0"/>
              <a:buChar char="•"/>
            </a:pPr>
            <a:r>
              <a:rPr lang="en-GB" sz="1600" b="1" dirty="0"/>
              <a:t>Improving Met culture and professional standards</a:t>
            </a:r>
          </a:p>
          <a:p>
            <a:pPr marL="742950" lvl="1" indent="-285750">
              <a:buFont typeface="Arial" panose="020B0604020202020204" pitchFamily="34" charset="0"/>
              <a:buChar char="•"/>
            </a:pPr>
            <a:r>
              <a:rPr lang="en-GB" sz="1600" dirty="0"/>
              <a:t>Upholding the highest professional standards including through our </a:t>
            </a:r>
            <a:r>
              <a:rPr lang="en-GB" sz="1600" i="1" dirty="0"/>
              <a:t>Rebuilding Trust </a:t>
            </a:r>
            <a:r>
              <a:rPr lang="en-GB" sz="1600" dirty="0"/>
              <a:t>plan</a:t>
            </a:r>
          </a:p>
          <a:p>
            <a:pPr marL="742950" lvl="1" indent="-285750">
              <a:buFont typeface="Arial" panose="020B0604020202020204" pitchFamily="34" charset="0"/>
              <a:buChar char="•"/>
            </a:pPr>
            <a:r>
              <a:rPr lang="en-GB" sz="1600" dirty="0"/>
              <a:t>Improving Met culture including through the review being led by Baroness Casey of </a:t>
            </a:r>
            <a:r>
              <a:rPr lang="en-GB" sz="1600" dirty="0" err="1"/>
              <a:t>Blackstock</a:t>
            </a:r>
            <a:endParaRPr lang="en-GB" sz="1600" dirty="0"/>
          </a:p>
          <a:p>
            <a:pPr marL="742950" lvl="1" indent="-285750">
              <a:buFont typeface="Arial" panose="020B0604020202020204" pitchFamily="34" charset="0"/>
              <a:buChar char="•"/>
            </a:pPr>
            <a:r>
              <a:rPr lang="en-GB" sz="1600" dirty="0"/>
              <a:t>Furthering gender representation across commands and at all levels</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100" b="0" i="0" u="none" strike="noStrike" kern="1200" cap="none" spc="0" normalizeH="0" baseline="0" noProof="0" dirty="0">
              <a:ln>
                <a:noFill/>
              </a:ln>
              <a:solidFill>
                <a:srgbClr val="002060"/>
              </a:solidFill>
              <a:effectLst/>
              <a:uLnTx/>
              <a:uFillTx/>
              <a:latin typeface="Arial"/>
              <a:ea typeface="+mn-ea"/>
              <a:cs typeface="Arial"/>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100" b="0" i="0" u="none" strike="noStrike" kern="1200" cap="none" spc="0" normalizeH="0" baseline="0" noProof="0" dirty="0">
              <a:ln>
                <a:noFill/>
              </a:ln>
              <a:solidFill>
                <a:srgbClr val="002060"/>
              </a:solidFill>
              <a:effectLst/>
              <a:uLnTx/>
              <a:uFillTx/>
              <a:latin typeface="Arial"/>
              <a:ea typeface="+mn-ea"/>
              <a:cs typeface="Arial"/>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200" b="1" i="0" u="none" strike="noStrike" kern="1200" cap="none" spc="0" normalizeH="0" baseline="0" noProof="0" dirty="0">
              <a:ln>
                <a:noFill/>
              </a:ln>
              <a:solidFill>
                <a:srgbClr val="002060"/>
              </a:solidFill>
              <a:effectLst/>
              <a:uLnTx/>
              <a:uFillTx/>
              <a:latin typeface="Arial"/>
              <a:ea typeface="MS PGothic" panose="020B0600070205080204" pitchFamily="34" charset="-128"/>
              <a:cs typeface="Arial"/>
            </a:endParaRPr>
          </a:p>
        </p:txBody>
      </p:sp>
      <p:sp>
        <p:nvSpPr>
          <p:cNvPr id="717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006CCD28-5520-4691-B934-F4FDFA0D56AA}" type="slidenum">
              <a:rPr kumimoji="0" lang="en-US" altLang="en-US" sz="1400" b="0" i="0" u="none" strike="noStrike" kern="1200" cap="none" spc="0" normalizeH="0" baseline="0" noProof="0">
                <a:ln>
                  <a:noFill/>
                </a:ln>
                <a:solidFill>
                  <a:srgbClr val="000000"/>
                </a:solidFill>
                <a:effectLst/>
                <a:uLnTx/>
                <a:uFillTx/>
                <a:latin typeface="Times" panose="02020603050405020304" pitchFamily="18" charset="0"/>
                <a:ea typeface="MS PGothic" panose="020B0600070205080204" pitchFamily="34" charset="-128"/>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altLang="en-US" sz="1400" b="0" i="0" u="none" strike="noStrike" kern="1200" cap="none" spc="0" normalizeH="0" baseline="0" noProof="0">
              <a:ln>
                <a:noFill/>
              </a:ln>
              <a:solidFill>
                <a:srgbClr val="000000"/>
              </a:solidFill>
              <a:effectLst/>
              <a:uLnTx/>
              <a:uFillTx/>
              <a:latin typeface="Times" panose="02020603050405020304" pitchFamily="18"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3110581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
          <p:cNvSpPr txBox="1">
            <a:spLocks noChangeArrowheads="1"/>
          </p:cNvSpPr>
          <p:nvPr/>
        </p:nvSpPr>
        <p:spPr bwMode="auto">
          <a:xfrm>
            <a:off x="1078992" y="231112"/>
            <a:ext cx="10049256"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lvl="0" algn="ctr" eaLnBrk="0" fontAlgn="base" hangingPunct="0">
              <a:spcBef>
                <a:spcPct val="0"/>
              </a:spcBef>
              <a:spcAft>
                <a:spcPct val="0"/>
              </a:spcAft>
              <a:buNone/>
              <a:defRPr/>
            </a:pPr>
            <a:r>
              <a:rPr lang="en-GB" altLang="en-US" sz="2000" b="1" dirty="0">
                <a:solidFill>
                  <a:srgbClr val="002060"/>
                </a:solidFill>
              </a:rPr>
              <a:t>Met VAWG Action Plan – your feedback</a:t>
            </a:r>
          </a:p>
          <a:p>
            <a:pPr lvl="0" algn="ctr" eaLnBrk="0" fontAlgn="base" hangingPunct="0">
              <a:spcBef>
                <a:spcPct val="0"/>
              </a:spcBef>
              <a:spcAft>
                <a:spcPct val="0"/>
              </a:spcAft>
              <a:buNone/>
            </a:pPr>
            <a:r>
              <a:rPr lang="en-GB" sz="1800" b="1" dirty="0">
                <a:solidFill>
                  <a:srgbClr val="002060"/>
                </a:solidFill>
                <a:latin typeface="Arial"/>
                <a:cs typeface="Arial"/>
              </a:rPr>
              <a:t>What we are doing to help make women and girls safer and feel safer in London</a:t>
            </a:r>
            <a:endParaRPr kumimoji="0" lang="en-GB" altLang="en-US" sz="1800" b="1" i="0" u="none" strike="noStrike" kern="1200" cap="none" spc="0" normalizeH="0" baseline="0" noProof="0" dirty="0">
              <a:ln>
                <a:noFill/>
              </a:ln>
              <a:solidFill>
                <a:srgbClr val="002060"/>
              </a:solidFill>
              <a:effectLst/>
              <a:uLnTx/>
              <a:uFillTx/>
            </a:endParaRPr>
          </a:p>
        </p:txBody>
      </p:sp>
      <p:sp>
        <p:nvSpPr>
          <p:cNvPr id="3" name="Rectangle 2"/>
          <p:cNvSpPr/>
          <p:nvPr/>
        </p:nvSpPr>
        <p:spPr>
          <a:xfrm>
            <a:off x="526473" y="1265382"/>
            <a:ext cx="11377522" cy="3600986"/>
          </a:xfrm>
          <a:prstGeom prst="rect">
            <a:avLst/>
          </a:prstGeom>
        </p:spPr>
        <p:txBody>
          <a:bodyPr wrap="square">
            <a:spAutoFit/>
          </a:bodyPr>
          <a:lstStyle/>
          <a:p>
            <a:r>
              <a:rPr lang="en-GB" dirty="0"/>
              <a:t>You can find the action plan here alongside our Rebuilding Trust plan - </a:t>
            </a:r>
            <a:r>
              <a:rPr lang="en-GB" dirty="0">
                <a:hlinkClick r:id="rId2"/>
              </a:rPr>
              <a:t>https://www.met.police.uk/police-forces/metropolitan-police/areas/about-us/about-the-met/rebuilding-trust/</a:t>
            </a:r>
            <a:endParaRPr lang="en-GB" dirty="0"/>
          </a:p>
          <a:p>
            <a:endParaRPr lang="en-GB" b="1" dirty="0"/>
          </a:p>
          <a:p>
            <a:r>
              <a:rPr lang="en-GB" dirty="0"/>
              <a:t>We want to hear feedback from communities and partners on this plan.  You can to do this online at </a:t>
            </a:r>
            <a:r>
              <a:rPr lang="en-GB" u="sng" dirty="0">
                <a:hlinkClick r:id="rId3"/>
              </a:rPr>
              <a:t>https://www.smartsurvey.co.uk/s/PublicFeedbackVAWG/</a:t>
            </a:r>
            <a:endParaRPr lang="en-GB" u="sng" dirty="0"/>
          </a:p>
          <a:p>
            <a:endParaRPr lang="en-GB" dirty="0"/>
          </a:p>
          <a:p>
            <a:r>
              <a:rPr lang="en-GB" dirty="0"/>
              <a:t>We want to hear views on the plan itself as well as comments on what else you think the Met should be doing. </a:t>
            </a:r>
          </a:p>
          <a:p>
            <a:r>
              <a:rPr lang="en-GB" dirty="0"/>
              <a:t> </a:t>
            </a:r>
          </a:p>
          <a:p>
            <a:r>
              <a:rPr lang="en-GB" dirty="0"/>
              <a:t>We are also holding roundtables and conversations with partners in coming months so that Basic Command Units and other teams can hear from their local connections. </a:t>
            </a:r>
          </a:p>
          <a:p>
            <a:endParaRPr lang="en-GB" dirty="0"/>
          </a:p>
          <a:p>
            <a:r>
              <a:rPr lang="en-GB" dirty="0"/>
              <a:t>The feedback we receive will form an integral part of our final plan.</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200" b="1" i="0" u="none" strike="noStrike" kern="1200" cap="none" spc="0" normalizeH="0" baseline="0" noProof="0" dirty="0">
              <a:ln>
                <a:noFill/>
              </a:ln>
              <a:solidFill>
                <a:srgbClr val="002060"/>
              </a:solidFill>
              <a:effectLst/>
              <a:uLnTx/>
              <a:uFillTx/>
              <a:latin typeface="Arial"/>
              <a:ea typeface="MS PGothic" panose="020B0600070205080204" pitchFamily="34" charset="-128"/>
              <a:cs typeface="Arial"/>
            </a:endParaRPr>
          </a:p>
        </p:txBody>
      </p:sp>
      <p:sp>
        <p:nvSpPr>
          <p:cNvPr id="717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006CCD28-5520-4691-B934-F4FDFA0D56AA}" type="slidenum">
              <a:rPr kumimoji="0" lang="en-US" altLang="en-US" sz="1400" b="0" i="0" u="none" strike="noStrike" kern="1200" cap="none" spc="0" normalizeH="0" baseline="0" noProof="0">
                <a:ln>
                  <a:noFill/>
                </a:ln>
                <a:solidFill>
                  <a:srgbClr val="000000"/>
                </a:solidFill>
                <a:effectLst/>
                <a:uLnTx/>
                <a:uFillTx/>
                <a:latin typeface="Times" panose="02020603050405020304" pitchFamily="18" charset="0"/>
                <a:ea typeface="MS PGothic" panose="020B0600070205080204" pitchFamily="34" charset="-128"/>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altLang="en-US" sz="1400" b="0" i="0" u="none" strike="noStrike" kern="1200" cap="none" spc="0" normalizeH="0" baseline="0" noProof="0">
              <a:ln>
                <a:noFill/>
              </a:ln>
              <a:solidFill>
                <a:srgbClr val="000000"/>
              </a:solidFill>
              <a:effectLst/>
              <a:uLnTx/>
              <a:uFillTx/>
              <a:latin typeface="Times" panose="02020603050405020304" pitchFamily="18"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37841264"/>
      </p:ext>
    </p:extLst>
  </p:cSld>
  <p:clrMapOvr>
    <a:masterClrMapping/>
  </p:clrMapOvr>
</p:sld>
</file>

<file path=ppt/theme/theme1.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959</TotalTime>
  <Words>1026</Words>
  <Application>Microsoft Office PowerPoint</Application>
  <PresentationFormat>Widescreen</PresentationFormat>
  <Paragraphs>80</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vt:lpstr>
      <vt:lpstr>1_Custom Design</vt:lpstr>
      <vt:lpstr>PowerPoint Presentation</vt:lpstr>
      <vt:lpstr>PowerPoint Presentation</vt:lpstr>
      <vt:lpstr>PowerPoint Presentation</vt:lpstr>
      <vt:lpstr>PowerPoint Presentation</vt:lpstr>
      <vt:lpstr>PowerPoint Presentation</vt:lpstr>
      <vt:lpstr>PowerPoint Presentation</vt:lpstr>
    </vt:vector>
  </TitlesOfParts>
  <Company>MPS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Critchfield Nicky - HQ Strategy &amp; Governance</dc:creator>
  <cp:lastModifiedBy>Daksha Ghelani</cp:lastModifiedBy>
  <cp:revision>42</cp:revision>
  <cp:lastPrinted>2020-02-05T16:39:27Z</cp:lastPrinted>
  <dcterms:created xsi:type="dcterms:W3CDTF">2020-02-04T11:22:28Z</dcterms:created>
  <dcterms:modified xsi:type="dcterms:W3CDTF">2021-12-16T10:51:52Z</dcterms:modified>
</cp:coreProperties>
</file>